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926" y="616225"/>
            <a:ext cx="8001000" cy="2971801"/>
          </a:xfrm>
        </p:spPr>
        <p:txBody>
          <a:bodyPr/>
          <a:lstStyle/>
          <a:p>
            <a:r>
              <a:rPr lang="en-US" dirty="0" smtClean="0"/>
              <a:t>Chapter 14 Notes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529" y="3588026"/>
            <a:ext cx="8360397" cy="19473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Fish, Amphibians, and Reptiles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754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078" y="377687"/>
            <a:ext cx="621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Fish Characteristics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6530" y="1669774"/>
            <a:ext cx="1009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Female fish release large numbers of eggs into the water.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male fish swims over the eggs and releases sperm.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Fertilization outside the body is called external fertilization.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6" y="3318092"/>
            <a:ext cx="3813313" cy="29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5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47261"/>
            <a:ext cx="52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Fish Characteristics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3670" y="1649896"/>
            <a:ext cx="97900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There are 3 types of fish: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2400" b="1" dirty="0" smtClean="0"/>
              <a:t>Jawless fish- </a:t>
            </a:r>
            <a:r>
              <a:rPr lang="en-US" sz="2400" dirty="0" smtClean="0"/>
              <a:t>they have round, toothed mouths and long tube-like bodies that are covered with slimy skin.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2400" b="1" dirty="0" smtClean="0"/>
              <a:t>Jawed cartilaginous fish- </a:t>
            </a:r>
            <a:r>
              <a:rPr lang="en-US" sz="2400" dirty="0" smtClean="0"/>
              <a:t>they have a movable jaw, well developed teeth and tiny scales.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2400" b="1" dirty="0" smtClean="0"/>
              <a:t>Bony fish- </a:t>
            </a:r>
            <a:r>
              <a:rPr lang="en-US" sz="2400" dirty="0" smtClean="0"/>
              <a:t>their skeletons are made of bone, they have a bony flap that covers their gills and they make up 95 percent of the fish population.</a:t>
            </a:r>
            <a:endParaRPr lang="en-US" sz="2400" b="1" dirty="0" smtClean="0"/>
          </a:p>
          <a:p>
            <a:pPr marL="285750" indent="-285750">
              <a:buClr>
                <a:schemeClr val="bg1"/>
              </a:buClr>
              <a:buFontTx/>
              <a:buChar char="-"/>
            </a:pPr>
            <a:r>
              <a:rPr lang="en-US" sz="2400" dirty="0" smtClean="0"/>
              <a:t>Most bony fish have a swim bladder ( an air sac that allows the fish to float at different levels in the water).</a:t>
            </a:r>
          </a:p>
          <a:p>
            <a:pPr marL="285750" indent="-285750">
              <a:buClr>
                <a:schemeClr val="bg1"/>
              </a:buCl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418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87" y="298174"/>
            <a:ext cx="629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3: Amphibians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61044" y="1969008"/>
            <a:ext cx="4591878" cy="321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294" y="1969008"/>
            <a:ext cx="4840927" cy="32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330" y="308113"/>
            <a:ext cx="6947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Section 3: Amphibians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496" y="1381539"/>
            <a:ext cx="9481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Amphibian means “double life”. ( They spend part of their life on land and part of their life in water.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Amphibians are ectotherms (cold-blooded).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Amphibians become inactive in cold weather and bury themselves in mud or leaves until the temperature warms.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Hibernation- </a:t>
            </a:r>
            <a:r>
              <a:rPr lang="en-US" sz="2400" dirty="0" smtClean="0"/>
              <a:t>period of inactivity during cold weather.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54" y="3751929"/>
            <a:ext cx="3670024" cy="27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5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870" y="308112"/>
            <a:ext cx="7951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Section 3: Amphibians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50504"/>
            <a:ext cx="1045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Amphibians that live in hot, dry environments  also become inactive and must hide in the ground when temperatures become to hot.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Estivation- </a:t>
            </a:r>
            <a:r>
              <a:rPr lang="en-US" sz="2400" dirty="0" smtClean="0"/>
              <a:t>is inactivity during the hot, dry months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61" y="3279912"/>
            <a:ext cx="4050748" cy="30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9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157" y="278296"/>
            <a:ext cx="677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Amphibian Characteristics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1321904"/>
            <a:ext cx="10575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Amphibians have moist skin, a three-chambered heart, dependent on water for reproduction, and go through a developmental process called metamorphosis.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46" y="2482925"/>
            <a:ext cx="2740094" cy="264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079" y="5247861"/>
            <a:ext cx="976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Frogs have smooth, moist skin and have longer hind legs.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Toads have bumpy, dry skin and can exist in hot and dry climates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7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132" y="73549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Importance of Amphibians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5435" y="2246244"/>
            <a:ext cx="10446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Most adult amphibians are insect predators and are helpful in controlling some insect populations.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Amphibians are directly affected by the changes in the environment 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Biological indicator- species whose overall health reflects the health of a particular ecosystem.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38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174" y="357809"/>
            <a:ext cx="701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4: Reptiles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6470" y="1590261"/>
            <a:ext cx="988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Reptiles are ectotherms with a thick, dry, waterproof skin covered with scales.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Their jaw unhinges to increase the size of the mouth so they can eat larger prey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7" y="3370388"/>
            <a:ext cx="4661992" cy="291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05" y="3370388"/>
            <a:ext cx="4251112" cy="29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1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83" y="268357"/>
            <a:ext cx="7752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Reptile Reproduction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6348" y="1600200"/>
            <a:ext cx="10873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Eggs of reptiles are fertilized internally, covered with a tough shell and laid on land.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Amniotic egg- </a:t>
            </a:r>
            <a:r>
              <a:rPr lang="en-US" sz="2400" dirty="0" smtClean="0"/>
              <a:t>provides a complete environment for the embryo’s development ( tough covering, food supply).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3558208"/>
            <a:ext cx="4002157" cy="3001618"/>
          </a:xfrm>
          <a:prstGeom prst="rect">
            <a:avLst/>
          </a:prstGeom>
        </p:spPr>
      </p:pic>
      <p:pic>
        <p:nvPicPr>
          <p:cNvPr id="4098" name="Picture 2" descr="Image result for amniotic egg of rept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3" y="3558208"/>
            <a:ext cx="4018860" cy="30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0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174" y="79512"/>
            <a:ext cx="5814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Reptiles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3912" y="775252"/>
            <a:ext cx="9640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largest group of reptiles are the lizards and snakes.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Snakes have poor vision and eyesight; they depend on vibrations.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Crocodiles have a narrow head with a triangular snout and are very aggressive.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Alligators have a broad head with a  rounded snout and are less aggressive.</a:t>
            </a:r>
            <a:endParaRPr lang="en-US" sz="2400" dirty="0"/>
          </a:p>
        </p:txBody>
      </p:sp>
      <p:pic>
        <p:nvPicPr>
          <p:cNvPr id="5124" name="Picture 4" descr="Image result for alligator vs crocodile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74" y="3021392"/>
            <a:ext cx="4893504" cy="36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9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ord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6" y="9779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5835" y="2773017"/>
            <a:ext cx="760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The End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5808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39" y="397566"/>
            <a:ext cx="90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Section 1: Chordates and Vertebrates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5556" y="1908313"/>
            <a:ext cx="10545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Chordates are animals that have four characteristics present at some stage of their development.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Chordates- </a:t>
            </a:r>
            <a:r>
              <a:rPr lang="en-US" sz="2400" dirty="0" smtClean="0"/>
              <a:t>animals that have a notochord, </a:t>
            </a:r>
            <a:r>
              <a:rPr lang="en-US" sz="2400" dirty="0" err="1" smtClean="0"/>
              <a:t>postanal</a:t>
            </a:r>
            <a:r>
              <a:rPr lang="en-US" sz="2400" dirty="0" smtClean="0"/>
              <a:t> tail, nerve chord, and pharyngeal pouches.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Notochord- </a:t>
            </a:r>
            <a:r>
              <a:rPr lang="en-US" sz="2400" dirty="0" smtClean="0"/>
              <a:t>is flexible but firm structure that extends along the upper body and supports the animal. ( Some chordates; fish, amphibians, reptiles, birds, mammals, develop backbones that replace the notochord.)</a:t>
            </a:r>
          </a:p>
        </p:txBody>
      </p:sp>
    </p:spTree>
    <p:extLst>
      <p:ext uri="{BB962C8B-B14F-4D97-AF65-F5344CB8AC3E}">
        <p14:creationId xmlns:p14="http://schemas.microsoft.com/office/powerpoint/2010/main" val="212953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304" y="1421295"/>
            <a:ext cx="90048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/>
              <a:t>Postanal tail- </a:t>
            </a:r>
            <a:r>
              <a:rPr lang="en-US" sz="2400" dirty="0"/>
              <a:t> muscular structure at the end of the developing chordate</a:t>
            </a:r>
            <a:r>
              <a:rPr lang="en-U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Above the notochord  and along the length of a developing chordates body is the nerve chord.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Nerve chord- </a:t>
            </a:r>
            <a:r>
              <a:rPr lang="en-US" sz="2400" dirty="0"/>
              <a:t>tube-like structure that enlarges to form the brain and spinal chord</a:t>
            </a:r>
            <a:r>
              <a:rPr lang="en-U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All developing chordates have pharyngeal pouches.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Pharyngeal pouches- </a:t>
            </a:r>
            <a:r>
              <a:rPr lang="en-US" sz="2400" dirty="0"/>
              <a:t>pairs of openings between the mouth and digestive tube. ( In fish they develop into gills; in humans they become the tubes that go from the ears to the throat.)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7966" y="327992"/>
            <a:ext cx="610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Chordates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831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564" y="365719"/>
            <a:ext cx="814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Characteristics of a Vertebrate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4522" y="1540565"/>
            <a:ext cx="9869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Vertebrates are animals with a backbone.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All vertebrates have an endoskeleton.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Endoskeleton- </a:t>
            </a:r>
            <a:r>
              <a:rPr lang="en-US" sz="2400" dirty="0" smtClean="0"/>
              <a:t>internal framework that provides a place for muscles to attach and it supports and protects the body.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Cartilage- </a:t>
            </a:r>
            <a:r>
              <a:rPr lang="en-US" sz="2400" dirty="0" smtClean="0"/>
              <a:t>flexible tissue that makes up the ears, tip of the nose and disks between vertebra. 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3074" name="Picture 2" descr="Image result for vertebrate column showing vertebra and carti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33" y="4178135"/>
            <a:ext cx="2023372" cy="23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051563" y="4215160"/>
            <a:ext cx="1684684" cy="337931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6247" y="3947302"/>
            <a:ext cx="26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Cartilage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92896" y="4783272"/>
            <a:ext cx="1977887" cy="288235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8799" y="4498092"/>
            <a:ext cx="150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Vertebra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8119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504" y="208409"/>
            <a:ext cx="78916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Characteristics of a Vertebrate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0504" y="546963"/>
            <a:ext cx="1010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23315"/>
              </p:ext>
            </p:extLst>
          </p:nvPr>
        </p:nvGraphicFramePr>
        <p:xfrm>
          <a:off x="3190461" y="916267"/>
          <a:ext cx="6082748" cy="5663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687"/>
                <a:gridCol w="1520687"/>
                <a:gridCol w="1520687"/>
                <a:gridCol w="1520687"/>
              </a:tblGrid>
              <a:tr h="664423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# of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</a:t>
                      </a:r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Jawless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Lamprey, hagfish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Jawed </a:t>
                      </a:r>
                      <a:r>
                        <a:rPr lang="en-US" sz="1600" dirty="0" smtClean="0"/>
                        <a:t>Cartilaginous fish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Shark or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Bony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Salmon,</a:t>
                      </a:r>
                      <a:r>
                        <a:rPr lang="en-US" baseline="0" dirty="0" smtClean="0"/>
                        <a:t> Bass, or Guppy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Amphibians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Frog</a:t>
                      </a:r>
                      <a:r>
                        <a:rPr lang="en-US" baseline="0" dirty="0" smtClean="0"/>
                        <a:t> or Toad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Reptiles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Turtle,</a:t>
                      </a:r>
                      <a:r>
                        <a:rPr lang="en-US" baseline="0" dirty="0" smtClean="0"/>
                        <a:t> Snake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Birds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Stork or Eagle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8792">
                <a:tc>
                  <a:txBody>
                    <a:bodyPr/>
                    <a:lstStyle/>
                    <a:p>
                      <a:r>
                        <a:rPr lang="en-US" dirty="0" smtClean="0"/>
                        <a:t>Mammals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or whale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504" y="2639843"/>
            <a:ext cx="26935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/>
              <a:t>Seven main groups of vertebrates are found on Earth today.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5" y="1630018"/>
            <a:ext cx="1390174" cy="554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5" y="2246150"/>
            <a:ext cx="1361661" cy="787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4" y="3200399"/>
            <a:ext cx="1361661" cy="756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0" y="4049521"/>
            <a:ext cx="1204623" cy="562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0" y="4656496"/>
            <a:ext cx="1268885" cy="632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1" y="5289442"/>
            <a:ext cx="1386702" cy="674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44" y="5970916"/>
            <a:ext cx="952660" cy="6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79" y="258418"/>
            <a:ext cx="8209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Characteristics of a Vertebrate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4035" y="1779104"/>
            <a:ext cx="9809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Vertebrates are either ectotherms or endotherms.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Ectotherms – </a:t>
            </a:r>
            <a:r>
              <a:rPr lang="en-US" sz="2400" dirty="0" smtClean="0"/>
              <a:t>( cold-blooded) body temperature changes with the temperature of its surroundings.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Fish, Amphibians, and Reptiles are all ectotherms, also known as cold-blooded animals.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Endotherms- </a:t>
            </a:r>
            <a:r>
              <a:rPr lang="en-US" sz="2400" dirty="0" smtClean="0"/>
              <a:t>( warm-blooded) are animals that maintain a constant body temperature.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and mammals are endotherms or warm-blooded animals.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743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122" y="278295"/>
            <a:ext cx="6539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2: Fish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6469" y="905640"/>
            <a:ext cx="1074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There are more species of fish than any other vertebrate group.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Fish have a streamlined shape, muscular tail, and fins that allow most fish to move rapidly through the water.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Fins- </a:t>
            </a:r>
            <a:r>
              <a:rPr lang="en-US" sz="2400" dirty="0" smtClean="0"/>
              <a:t>fanlike structures attached to the endoskeleton ( used for steering, balancing, and moving.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Most fish have scales.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Scales</a:t>
            </a:r>
            <a:r>
              <a:rPr lang="en-US" sz="2400" dirty="0" smtClean="0"/>
              <a:t>- hard, thin plates that cover the skin and protect the body ( like shingles on a house).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58" y="4054498"/>
            <a:ext cx="3121152" cy="2063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2226" y="6219865"/>
            <a:ext cx="254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69" y="4087891"/>
            <a:ext cx="3091069" cy="1996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7453" y="6266031"/>
            <a:ext cx="16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425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382" y="357808"/>
            <a:ext cx="710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Fish Characteristics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6226" y="2216426"/>
            <a:ext cx="10873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Most fish have a lateral line system ( it runs the length of the fish and is filled with sensory organs that enables a fish to sense the environment and detect movement.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Most fish have gills for the exchange of carbon dioxide and oxygen.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Fish reproduce sexually.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Reproduction is controlled by sex hormones that depend on temperature, length of daylight, and availability of food.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669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56521</TotalTime>
  <Words>961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Slice</vt:lpstr>
      <vt:lpstr>Chapter 14 Notes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Notes</dc:title>
  <dc:creator>croteach</dc:creator>
  <cp:lastModifiedBy>croteach</cp:lastModifiedBy>
  <cp:revision>18</cp:revision>
  <dcterms:created xsi:type="dcterms:W3CDTF">2017-01-02T13:58:31Z</dcterms:created>
  <dcterms:modified xsi:type="dcterms:W3CDTF">2017-02-10T19:59:58Z</dcterms:modified>
</cp:coreProperties>
</file>