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62" d="100"/>
          <a:sy n="62" d="100"/>
        </p:scale>
        <p:origin x="96"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8/18/2017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8/18/2017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9486" y="301269"/>
            <a:ext cx="8791575" cy="2387600"/>
          </a:xfrm>
        </p:spPr>
        <p:txBody>
          <a:bodyPr/>
          <a:lstStyle/>
          <a:p>
            <a:r>
              <a:rPr lang="en-US" dirty="0" smtClean="0"/>
              <a:t>Chapter 8 section 1</a:t>
            </a:r>
            <a:endParaRPr lang="en-US" dirty="0"/>
          </a:p>
        </p:txBody>
      </p:sp>
      <p:sp>
        <p:nvSpPr>
          <p:cNvPr id="3" name="Subtitle 2"/>
          <p:cNvSpPr>
            <a:spLocks noGrp="1"/>
          </p:cNvSpPr>
          <p:nvPr>
            <p:ph type="subTitle" idx="1"/>
          </p:nvPr>
        </p:nvSpPr>
        <p:spPr>
          <a:xfrm>
            <a:off x="2688187" y="3424757"/>
            <a:ext cx="8791575" cy="1655762"/>
          </a:xfrm>
        </p:spPr>
        <p:txBody>
          <a:bodyPr>
            <a:normAutofit/>
          </a:bodyPr>
          <a:lstStyle/>
          <a:p>
            <a:r>
              <a:rPr lang="en-US" sz="4800" dirty="0" smtClean="0"/>
              <a:t>            Protist</a:t>
            </a:r>
            <a:endParaRPr lang="en-US" sz="4800" dirty="0"/>
          </a:p>
        </p:txBody>
      </p:sp>
    </p:spTree>
    <p:extLst>
      <p:ext uri="{BB962C8B-B14F-4D97-AF65-F5344CB8AC3E}">
        <p14:creationId xmlns:p14="http://schemas.microsoft.com/office/powerpoint/2010/main" val="2177215768"/>
      </p:ext>
    </p:extLst>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6180" y="264989"/>
            <a:ext cx="4945224" cy="769441"/>
          </a:xfrm>
          <a:prstGeom prst="rect">
            <a:avLst/>
          </a:prstGeom>
          <a:noFill/>
        </p:spPr>
        <p:txBody>
          <a:bodyPr wrap="square" rtlCol="0">
            <a:spAutoFit/>
          </a:bodyPr>
          <a:lstStyle/>
          <a:p>
            <a:r>
              <a:rPr lang="en-US" sz="4400" b="1" u="sng" dirty="0" smtClean="0">
                <a:solidFill>
                  <a:schemeClr val="bg1"/>
                </a:solidFill>
              </a:rPr>
              <a:t>Green Algae</a:t>
            </a:r>
            <a:endParaRPr lang="en-US" sz="4400" b="1" u="sng" dirty="0">
              <a:solidFill>
                <a:schemeClr val="bg1"/>
              </a:solidFill>
            </a:endParaRPr>
          </a:p>
        </p:txBody>
      </p:sp>
      <p:sp>
        <p:nvSpPr>
          <p:cNvPr id="3" name="AutoShape 2" descr="Image result for green algae on pond"/>
          <p:cNvSpPr>
            <a:spLocks noChangeAspect="1" noChangeArrowheads="1"/>
          </p:cNvSpPr>
          <p:nvPr/>
        </p:nvSpPr>
        <p:spPr bwMode="auto">
          <a:xfrm>
            <a:off x="6123992" y="336384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Image result for green algae on p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518" y="1204169"/>
            <a:ext cx="4762500" cy="31813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74063" y="4473068"/>
            <a:ext cx="8117633" cy="1384995"/>
          </a:xfrm>
          <a:prstGeom prst="rect">
            <a:avLst/>
          </a:prstGeom>
          <a:noFill/>
        </p:spPr>
        <p:txBody>
          <a:bodyPr wrap="square" rtlCol="0">
            <a:spAutoFit/>
          </a:bodyPr>
          <a:lstStyle/>
          <a:p>
            <a:r>
              <a:rPr lang="en-US" sz="2800" dirty="0" smtClean="0">
                <a:solidFill>
                  <a:schemeClr val="bg1"/>
                </a:solidFill>
              </a:rPr>
              <a:t>-There are more than 7,000 species of green algae.</a:t>
            </a:r>
          </a:p>
          <a:p>
            <a:r>
              <a:rPr lang="en-US" sz="2800" dirty="0" smtClean="0">
                <a:solidFill>
                  <a:schemeClr val="bg1"/>
                </a:solidFill>
              </a:rPr>
              <a:t>-Green algae can often be seen on the surface of ponds in the summer.</a:t>
            </a:r>
          </a:p>
        </p:txBody>
      </p:sp>
    </p:spTree>
    <p:extLst>
      <p:ext uri="{BB962C8B-B14F-4D97-AF65-F5344CB8AC3E}">
        <p14:creationId xmlns:p14="http://schemas.microsoft.com/office/powerpoint/2010/main" val="7985950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30881" y="289250"/>
            <a:ext cx="3956179" cy="584775"/>
          </a:xfrm>
          <a:prstGeom prst="rect">
            <a:avLst/>
          </a:prstGeom>
          <a:noFill/>
        </p:spPr>
        <p:txBody>
          <a:bodyPr wrap="square" rtlCol="0">
            <a:spAutoFit/>
          </a:bodyPr>
          <a:lstStyle/>
          <a:p>
            <a:r>
              <a:rPr lang="en-US" sz="3200" dirty="0" smtClean="0"/>
              <a:t>Brown Algae</a:t>
            </a:r>
            <a:endParaRPr lang="en-US" sz="3200" dirty="0"/>
          </a:p>
        </p:txBody>
      </p:sp>
      <p:pic>
        <p:nvPicPr>
          <p:cNvPr id="3074" name="Picture 2" descr="Image result for brown alg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2189447" y="967308"/>
            <a:ext cx="2858215" cy="22582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giant kel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5733661" y="967308"/>
            <a:ext cx="3234075" cy="22176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1477" y="3318864"/>
            <a:ext cx="7884367" cy="3693319"/>
          </a:xfrm>
          <a:prstGeom prst="rect">
            <a:avLst/>
          </a:prstGeom>
          <a:noFill/>
        </p:spPr>
        <p:txBody>
          <a:bodyPr wrap="square" rtlCol="0">
            <a:spAutoFit/>
          </a:bodyPr>
          <a:lstStyle/>
          <a:p>
            <a:r>
              <a:rPr lang="en-US" sz="2400" dirty="0" smtClean="0">
                <a:solidFill>
                  <a:schemeClr val="bg1"/>
                </a:solidFill>
              </a:rPr>
              <a:t>-   Brown algae contains a brown pigment in addition to chlorophyll</a:t>
            </a:r>
          </a:p>
          <a:p>
            <a:pPr marL="285750" indent="-285750">
              <a:buFontTx/>
              <a:buChar char="-"/>
            </a:pPr>
            <a:r>
              <a:rPr lang="en-US" sz="2400" dirty="0" smtClean="0">
                <a:solidFill>
                  <a:schemeClr val="bg1"/>
                </a:solidFill>
              </a:rPr>
              <a:t>There are actually few common uses that we have for brown algae.</a:t>
            </a:r>
          </a:p>
          <a:p>
            <a:pPr marL="285750" indent="-285750">
              <a:buFontTx/>
              <a:buChar char="-"/>
            </a:pPr>
            <a:r>
              <a:rPr lang="en-US" sz="2400" b="1" dirty="0" smtClean="0">
                <a:solidFill>
                  <a:schemeClr val="bg1"/>
                </a:solidFill>
              </a:rPr>
              <a:t>Giant Kelp- </a:t>
            </a:r>
            <a:r>
              <a:rPr lang="en-US" sz="2400" dirty="0" smtClean="0">
                <a:solidFill>
                  <a:schemeClr val="bg1"/>
                </a:solidFill>
              </a:rPr>
              <a:t>is a brown algae found off the coast of California and is used to add smoothness and spreadability to products such as cheese and mayonnaise.</a:t>
            </a:r>
          </a:p>
          <a:p>
            <a:pPr marL="285750" indent="-285750">
              <a:buFontTx/>
              <a:buChar char="-"/>
            </a:pPr>
            <a:r>
              <a:rPr lang="en-US" sz="2400" b="1" dirty="0" smtClean="0">
                <a:solidFill>
                  <a:schemeClr val="bg1"/>
                </a:solidFill>
              </a:rPr>
              <a:t>Algin- </a:t>
            </a:r>
            <a:r>
              <a:rPr lang="en-US" sz="2400" dirty="0" smtClean="0">
                <a:solidFill>
                  <a:schemeClr val="bg1"/>
                </a:solidFill>
              </a:rPr>
              <a:t>a substance found in brown algae is used to thicken ice cream and marshmallows.</a:t>
            </a:r>
            <a:endParaRPr lang="en-US" sz="2400" b="1" dirty="0" smtClean="0">
              <a:solidFill>
                <a:schemeClr val="bg1"/>
              </a:solidFill>
            </a:endParaRPr>
          </a:p>
          <a:p>
            <a:endParaRPr lang="en-US" dirty="0"/>
          </a:p>
        </p:txBody>
      </p:sp>
    </p:spTree>
    <p:extLst>
      <p:ext uri="{BB962C8B-B14F-4D97-AF65-F5344CB8AC3E}">
        <p14:creationId xmlns:p14="http://schemas.microsoft.com/office/powerpoint/2010/main" val="641257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6488" y="626141"/>
            <a:ext cx="6888176" cy="461665"/>
          </a:xfrm>
          <a:prstGeom prst="rect">
            <a:avLst/>
          </a:prstGeom>
          <a:noFill/>
        </p:spPr>
        <p:txBody>
          <a:bodyPr wrap="square" rtlCol="0">
            <a:spAutoFit/>
          </a:bodyPr>
          <a:lstStyle/>
          <a:p>
            <a:r>
              <a:rPr lang="en-US" sz="2400" u="sng" dirty="0" smtClean="0">
                <a:solidFill>
                  <a:schemeClr val="bg1"/>
                </a:solidFill>
              </a:rPr>
              <a:t>Things that we use that have algae in them</a:t>
            </a:r>
            <a:endParaRPr lang="en-US" sz="2400" u="sng" dirty="0">
              <a:solidFill>
                <a:schemeClr val="bg1"/>
              </a:solidFill>
            </a:endParaRPr>
          </a:p>
        </p:txBody>
      </p:sp>
      <p:sp>
        <p:nvSpPr>
          <p:cNvPr id="3" name="TextBox 2"/>
          <p:cNvSpPr txBox="1"/>
          <p:nvPr/>
        </p:nvSpPr>
        <p:spPr>
          <a:xfrm>
            <a:off x="2132044" y="2379306"/>
            <a:ext cx="6904653" cy="3693319"/>
          </a:xfrm>
          <a:prstGeom prst="rect">
            <a:avLst/>
          </a:prstGeom>
          <a:noFill/>
        </p:spPr>
        <p:txBody>
          <a:bodyPr wrap="square" rtlCol="0">
            <a:spAutoFit/>
          </a:bodyPr>
          <a:lstStyle/>
          <a:p>
            <a:pPr marL="285750" indent="-285750">
              <a:buFontTx/>
              <a:buChar char="-"/>
            </a:pPr>
            <a:r>
              <a:rPr lang="en-US" sz="2400" dirty="0" smtClean="0">
                <a:solidFill>
                  <a:schemeClr val="bg1"/>
                </a:solidFill>
              </a:rPr>
              <a:t>Ice Cream</a:t>
            </a:r>
          </a:p>
          <a:p>
            <a:pPr marL="285750" indent="-285750">
              <a:buFontTx/>
              <a:buChar char="-"/>
            </a:pPr>
            <a:r>
              <a:rPr lang="en-US" sz="2400" dirty="0" smtClean="0">
                <a:solidFill>
                  <a:schemeClr val="bg1"/>
                </a:solidFill>
              </a:rPr>
              <a:t>Cheese</a:t>
            </a:r>
          </a:p>
          <a:p>
            <a:pPr marL="285750" indent="-285750">
              <a:buFontTx/>
              <a:buChar char="-"/>
            </a:pPr>
            <a:r>
              <a:rPr lang="en-US" sz="2400" dirty="0" smtClean="0">
                <a:solidFill>
                  <a:schemeClr val="bg1"/>
                </a:solidFill>
              </a:rPr>
              <a:t>Mayonnaise</a:t>
            </a:r>
          </a:p>
          <a:p>
            <a:pPr marL="285750" indent="-285750">
              <a:buFontTx/>
              <a:buChar char="-"/>
            </a:pPr>
            <a:r>
              <a:rPr lang="en-US" sz="2400" dirty="0" smtClean="0">
                <a:solidFill>
                  <a:schemeClr val="bg1"/>
                </a:solidFill>
              </a:rPr>
              <a:t>Toothpaste</a:t>
            </a:r>
          </a:p>
          <a:p>
            <a:pPr marL="285750" indent="-285750">
              <a:buFontTx/>
              <a:buChar char="-"/>
            </a:pPr>
            <a:r>
              <a:rPr lang="en-US" sz="2400" dirty="0" smtClean="0">
                <a:solidFill>
                  <a:schemeClr val="bg1"/>
                </a:solidFill>
              </a:rPr>
              <a:t>Pudding</a:t>
            </a:r>
          </a:p>
          <a:p>
            <a:pPr marL="285750" indent="-285750">
              <a:buFontTx/>
              <a:buChar char="-"/>
            </a:pPr>
            <a:r>
              <a:rPr lang="en-US" sz="2400" dirty="0" smtClean="0">
                <a:solidFill>
                  <a:schemeClr val="bg1"/>
                </a:solidFill>
              </a:rPr>
              <a:t>Marshmallows</a:t>
            </a:r>
          </a:p>
          <a:p>
            <a:pPr marL="285750" indent="-285750">
              <a:buFontTx/>
              <a:buChar char="-"/>
            </a:pPr>
            <a:r>
              <a:rPr lang="en-US" sz="2400" dirty="0" smtClean="0">
                <a:solidFill>
                  <a:schemeClr val="bg1"/>
                </a:solidFill>
              </a:rPr>
              <a:t>Hand lotions</a:t>
            </a:r>
          </a:p>
          <a:p>
            <a:pPr marL="285750" indent="-285750">
              <a:buFontTx/>
              <a:buChar char="-"/>
            </a:pPr>
            <a:r>
              <a:rPr lang="en-US" sz="2400" dirty="0" smtClean="0">
                <a:solidFill>
                  <a:schemeClr val="bg1"/>
                </a:solidFill>
              </a:rPr>
              <a:t>Rubber tires</a:t>
            </a:r>
          </a:p>
          <a:p>
            <a:pPr marL="285750" indent="-285750">
              <a:buFontTx/>
              <a:buChar char="-"/>
            </a:pPr>
            <a:r>
              <a:rPr lang="en-US" sz="2400" dirty="0" smtClean="0">
                <a:solidFill>
                  <a:schemeClr val="bg1"/>
                </a:solidFill>
              </a:rPr>
              <a:t>Salad Dressings</a:t>
            </a:r>
          </a:p>
          <a:p>
            <a:endParaRPr lang="en-US" dirty="0"/>
          </a:p>
        </p:txBody>
      </p:sp>
      <p:pic>
        <p:nvPicPr>
          <p:cNvPr id="4098" name="Picture 2" descr="Image result for ice cr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1275" y="2645526"/>
            <a:ext cx="3502025" cy="2603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568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6401" y="326115"/>
            <a:ext cx="3722914" cy="584775"/>
          </a:xfrm>
          <a:prstGeom prst="rect">
            <a:avLst/>
          </a:prstGeom>
          <a:noFill/>
        </p:spPr>
        <p:txBody>
          <a:bodyPr wrap="square" rtlCol="0">
            <a:spAutoFit/>
          </a:bodyPr>
          <a:lstStyle/>
          <a:p>
            <a:r>
              <a:rPr lang="en-US" sz="3200" dirty="0" smtClean="0"/>
              <a:t>Animal-Like Protist</a:t>
            </a:r>
            <a:endParaRPr lang="en-US" sz="3200" dirty="0"/>
          </a:p>
        </p:txBody>
      </p:sp>
      <p:sp>
        <p:nvSpPr>
          <p:cNvPr id="3" name="TextBox 2"/>
          <p:cNvSpPr txBox="1"/>
          <p:nvPr/>
        </p:nvSpPr>
        <p:spPr>
          <a:xfrm>
            <a:off x="1513147" y="1238716"/>
            <a:ext cx="9004041" cy="3416320"/>
          </a:xfrm>
          <a:prstGeom prst="rect">
            <a:avLst/>
          </a:prstGeom>
          <a:noFill/>
        </p:spPr>
        <p:txBody>
          <a:bodyPr wrap="square" rtlCol="0">
            <a:spAutoFit/>
          </a:bodyPr>
          <a:lstStyle/>
          <a:p>
            <a:r>
              <a:rPr lang="en-US" sz="2400" b="1" dirty="0" smtClean="0">
                <a:solidFill>
                  <a:schemeClr val="bg1"/>
                </a:solidFill>
              </a:rPr>
              <a:t>Protozoans</a:t>
            </a:r>
            <a:r>
              <a:rPr lang="en-US" sz="2400" dirty="0" smtClean="0">
                <a:solidFill>
                  <a:schemeClr val="bg1"/>
                </a:solidFill>
              </a:rPr>
              <a:t>- one-celled animal-like protists that are classified by how they move.</a:t>
            </a:r>
          </a:p>
          <a:p>
            <a:r>
              <a:rPr lang="en-US" sz="2400" dirty="0" smtClean="0">
                <a:solidFill>
                  <a:schemeClr val="bg1"/>
                </a:solidFill>
              </a:rPr>
              <a:t>     -These complex organisms live in or on other living or dead organisms that are found in the water or the soil.</a:t>
            </a:r>
            <a:endParaRPr lang="en-US" sz="2400" dirty="0">
              <a:solidFill>
                <a:schemeClr val="bg1"/>
              </a:solidFill>
            </a:endParaRPr>
          </a:p>
          <a:p>
            <a:r>
              <a:rPr lang="en-US" sz="2400" dirty="0" smtClean="0">
                <a:solidFill>
                  <a:schemeClr val="bg1"/>
                </a:solidFill>
              </a:rPr>
              <a:t>Ciliates- can be covered with cilia or have cilia grouped in specific areas on the surface of the cell.</a:t>
            </a:r>
          </a:p>
          <a:p>
            <a:r>
              <a:rPr lang="en-US" sz="2400" b="1" dirty="0" smtClean="0">
                <a:solidFill>
                  <a:schemeClr val="bg1"/>
                </a:solidFill>
              </a:rPr>
              <a:t>Cilia</a:t>
            </a:r>
            <a:r>
              <a:rPr lang="en-US" sz="2400" dirty="0" smtClean="0">
                <a:solidFill>
                  <a:schemeClr val="bg1"/>
                </a:solidFill>
              </a:rPr>
              <a:t>-</a:t>
            </a:r>
            <a:r>
              <a:rPr lang="en-US" sz="2400" b="1" dirty="0" smtClean="0">
                <a:solidFill>
                  <a:schemeClr val="bg1"/>
                </a:solidFill>
              </a:rPr>
              <a:t> </a:t>
            </a:r>
            <a:r>
              <a:rPr lang="en-US" sz="2400" dirty="0" smtClean="0">
                <a:solidFill>
                  <a:schemeClr val="bg1"/>
                </a:solidFill>
              </a:rPr>
              <a:t>short, threadlike structures that extend from the cell membrane.</a:t>
            </a:r>
          </a:p>
          <a:p>
            <a:r>
              <a:rPr lang="en-US" sz="2400" b="1" dirty="0" smtClean="0">
                <a:solidFill>
                  <a:schemeClr val="bg1"/>
                </a:solidFill>
              </a:rPr>
              <a:t>Paramecium</a:t>
            </a:r>
            <a:r>
              <a:rPr lang="en-US" sz="2400" dirty="0" smtClean="0">
                <a:solidFill>
                  <a:schemeClr val="bg1"/>
                </a:solidFill>
              </a:rPr>
              <a:t>- a ciliate that has short threadlike structures called cilia that causes it to move.</a:t>
            </a:r>
            <a:endParaRPr lang="en-US" sz="2400" b="1" dirty="0">
              <a:solidFill>
                <a:schemeClr val="bg1"/>
              </a:solidFill>
            </a:endParaRPr>
          </a:p>
        </p:txBody>
      </p:sp>
      <p:pic>
        <p:nvPicPr>
          <p:cNvPr id="5122" name="Picture 2" descr="Image result for paramec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8776" y="4655036"/>
            <a:ext cx="3184518" cy="1904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249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2684" y="145672"/>
            <a:ext cx="4618572" cy="769441"/>
          </a:xfrm>
          <a:prstGeom prst="rect">
            <a:avLst/>
          </a:prstGeom>
        </p:spPr>
        <p:txBody>
          <a:bodyPr wrap="none">
            <a:spAutoFit/>
          </a:bodyPr>
          <a:lstStyle/>
          <a:p>
            <a:r>
              <a:rPr lang="en-US" sz="4400" b="1" u="sng" dirty="0">
                <a:solidFill>
                  <a:schemeClr val="bg1"/>
                </a:solidFill>
              </a:rPr>
              <a:t>Animal-Like Protist</a:t>
            </a:r>
          </a:p>
        </p:txBody>
      </p:sp>
      <p:sp>
        <p:nvSpPr>
          <p:cNvPr id="3" name="TextBox 2"/>
          <p:cNvSpPr txBox="1"/>
          <p:nvPr/>
        </p:nvSpPr>
        <p:spPr>
          <a:xfrm>
            <a:off x="2133732" y="1308966"/>
            <a:ext cx="6792686" cy="369331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chemeClr val="bg1"/>
                </a:solidFill>
              </a:rPr>
              <a:t>Protozoans </a:t>
            </a:r>
            <a:r>
              <a:rPr lang="en-US" sz="2400" dirty="0" smtClean="0">
                <a:solidFill>
                  <a:schemeClr val="bg1"/>
                </a:solidFill>
              </a:rPr>
              <a:t>called </a:t>
            </a:r>
            <a:r>
              <a:rPr lang="en-US" sz="2400" b="1" dirty="0" smtClean="0">
                <a:solidFill>
                  <a:schemeClr val="bg1"/>
                </a:solidFill>
              </a:rPr>
              <a:t>flagellates </a:t>
            </a:r>
            <a:r>
              <a:rPr lang="en-US" sz="2400" dirty="0" smtClean="0">
                <a:solidFill>
                  <a:schemeClr val="bg1"/>
                </a:solidFill>
              </a:rPr>
              <a:t>move through their watery environment by whipping their long flagella.</a:t>
            </a:r>
          </a:p>
          <a:p>
            <a:pPr marL="342900" indent="-342900">
              <a:buFont typeface="Arial" panose="020B0604020202020204" pitchFamily="34" charset="0"/>
              <a:buChar char="•"/>
            </a:pPr>
            <a:r>
              <a:rPr lang="en-US" sz="2400" dirty="0" smtClean="0">
                <a:solidFill>
                  <a:schemeClr val="bg1"/>
                </a:solidFill>
              </a:rPr>
              <a:t>Some </a:t>
            </a:r>
            <a:r>
              <a:rPr lang="en-US" sz="2400" dirty="0" smtClean="0">
                <a:solidFill>
                  <a:schemeClr val="bg1"/>
                </a:solidFill>
              </a:rPr>
              <a:t>protozoans move through their environments and feed using temporary extensions of their cytoplasm called </a:t>
            </a:r>
            <a:r>
              <a:rPr lang="en-US" sz="2400" b="1" dirty="0" smtClean="0">
                <a:solidFill>
                  <a:schemeClr val="bg1"/>
                </a:solidFill>
              </a:rPr>
              <a:t>pseudopods.</a:t>
            </a:r>
          </a:p>
          <a:p>
            <a:pPr marL="342900" indent="-342900">
              <a:buFont typeface="Arial" panose="020B0604020202020204" pitchFamily="34" charset="0"/>
              <a:buChar char="•"/>
            </a:pPr>
            <a:r>
              <a:rPr lang="en-US" sz="2400" dirty="0" smtClean="0">
                <a:solidFill>
                  <a:schemeClr val="bg1"/>
                </a:solidFill>
              </a:rPr>
              <a:t>Amoeba </a:t>
            </a:r>
            <a:r>
              <a:rPr lang="en-US" sz="2400" dirty="0" smtClean="0">
                <a:solidFill>
                  <a:schemeClr val="bg1"/>
                </a:solidFill>
              </a:rPr>
              <a:t>is a typical member of this group. It moves and feeds by using a pseudopod.</a:t>
            </a:r>
          </a:p>
          <a:p>
            <a:pPr marL="342900" indent="-342900">
              <a:buFont typeface="Arial" panose="020B0604020202020204" pitchFamily="34" charset="0"/>
              <a:buChar char="•"/>
            </a:pPr>
            <a:r>
              <a:rPr lang="en-US" sz="2400" dirty="0" smtClean="0">
                <a:solidFill>
                  <a:schemeClr val="bg1"/>
                </a:solidFill>
              </a:rPr>
              <a:t>Pseudopod </a:t>
            </a:r>
            <a:r>
              <a:rPr lang="en-US" sz="2400" dirty="0" smtClean="0">
                <a:solidFill>
                  <a:schemeClr val="bg1"/>
                </a:solidFill>
              </a:rPr>
              <a:t>means “false foot.”</a:t>
            </a:r>
          </a:p>
          <a:p>
            <a:endParaRPr lang="en-US" b="1" dirty="0"/>
          </a:p>
        </p:txBody>
      </p:sp>
      <p:pic>
        <p:nvPicPr>
          <p:cNvPr id="6146" name="Picture 2" descr="Image result for amoeb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0007" y="4804920"/>
            <a:ext cx="3353659" cy="1778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3215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714" y="2631233"/>
            <a:ext cx="5170454" cy="1015663"/>
          </a:xfrm>
          <a:prstGeom prst="rect">
            <a:avLst/>
          </a:prstGeom>
          <a:noFill/>
        </p:spPr>
        <p:txBody>
          <a:bodyPr wrap="none" rtlCol="0">
            <a:spAutoFit/>
          </a:bodyPr>
          <a:lstStyle/>
          <a:p>
            <a:r>
              <a:rPr lang="en-US" sz="6000" dirty="0" smtClean="0"/>
              <a:t>End of Section 1</a:t>
            </a:r>
            <a:endParaRPr lang="en-US" sz="6000" dirty="0"/>
          </a:p>
        </p:txBody>
      </p:sp>
    </p:spTree>
    <p:extLst>
      <p:ext uri="{BB962C8B-B14F-4D97-AF65-F5344CB8AC3E}">
        <p14:creationId xmlns:p14="http://schemas.microsoft.com/office/powerpoint/2010/main" val="1039054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smtClean="0">
                <a:solidFill>
                  <a:schemeClr val="bg1"/>
                </a:solidFill>
              </a:rPr>
              <a:t>Protist kingdom</a:t>
            </a:r>
            <a:r>
              <a:rPr lang="en-US" u="sng" dirty="0" smtClean="0"/>
              <a:t/>
            </a:r>
            <a:br>
              <a:rPr lang="en-US" u="sng" dirty="0" smtClean="0"/>
            </a:br>
            <a:r>
              <a:rPr lang="en-US" u="sng" dirty="0"/>
              <a:t/>
            </a:r>
            <a:br>
              <a:rPr lang="en-US" u="sng" dirty="0"/>
            </a:br>
            <a:r>
              <a:rPr lang="en-US" dirty="0" smtClean="0"/>
              <a:t>          </a:t>
            </a:r>
            <a:r>
              <a:rPr lang="en-US" sz="1600" dirty="0" smtClean="0">
                <a:solidFill>
                  <a:schemeClr val="bg1">
                    <a:lumMod val="95000"/>
                    <a:lumOff val="5000"/>
                  </a:schemeClr>
                </a:solidFill>
              </a:rPr>
              <a:t>- </a:t>
            </a:r>
            <a:r>
              <a:rPr lang="en-US" sz="3100" dirty="0">
                <a:solidFill>
                  <a:schemeClr val="bg1">
                    <a:lumMod val="95000"/>
                    <a:lumOff val="5000"/>
                  </a:schemeClr>
                </a:solidFill>
              </a:rPr>
              <a:t>As different as they </a:t>
            </a:r>
            <a:r>
              <a:rPr lang="en-US" sz="3100" dirty="0" smtClean="0">
                <a:solidFill>
                  <a:schemeClr val="bg1">
                    <a:lumMod val="95000"/>
                    <a:lumOff val="5000"/>
                  </a:schemeClr>
                </a:solidFill>
              </a:rPr>
              <a:t>appear, </a:t>
            </a:r>
            <a:r>
              <a:rPr lang="en-US" sz="3100" dirty="0">
                <a:solidFill>
                  <a:schemeClr val="bg1">
                    <a:lumMod val="95000"/>
                    <a:lumOff val="5000"/>
                  </a:schemeClr>
                </a:solidFill>
              </a:rPr>
              <a:t>all of these </a:t>
            </a:r>
            <a:r>
              <a:rPr lang="en-US" sz="3100" dirty="0" smtClean="0">
                <a:solidFill>
                  <a:schemeClr val="bg1">
                    <a:lumMod val="95000"/>
                    <a:lumOff val="5000"/>
                  </a:schemeClr>
                </a:solidFill>
              </a:rPr>
              <a:t>                                                            organisms </a:t>
            </a:r>
            <a:r>
              <a:rPr lang="en-US" sz="3100" dirty="0">
                <a:solidFill>
                  <a:schemeClr val="bg1">
                    <a:lumMod val="95000"/>
                    <a:lumOff val="5000"/>
                  </a:schemeClr>
                </a:solidFill>
              </a:rPr>
              <a:t>belong to one </a:t>
            </a:r>
            <a:r>
              <a:rPr lang="en-US" sz="3100" dirty="0" smtClean="0">
                <a:solidFill>
                  <a:schemeClr val="bg1">
                    <a:lumMod val="95000"/>
                    <a:lumOff val="5000"/>
                  </a:schemeClr>
                </a:solidFill>
              </a:rPr>
              <a:t>Kingdom</a:t>
            </a:r>
            <a:r>
              <a:rPr lang="en-US" sz="1600" dirty="0" smtClean="0">
                <a:solidFill>
                  <a:schemeClr val="bg1">
                    <a:lumMod val="95000"/>
                    <a:lumOff val="5000"/>
                  </a:schemeClr>
                </a:solidFill>
              </a:rPr>
              <a:t>.</a:t>
            </a:r>
            <a:r>
              <a:rPr lang="en-US" sz="1600" dirty="0" smtClean="0"/>
              <a:t/>
            </a:r>
            <a:br>
              <a:rPr lang="en-US" sz="1600" dirty="0" smtClean="0"/>
            </a:br>
            <a:r>
              <a:rPr lang="en-US" sz="1600" dirty="0"/>
              <a:t> </a:t>
            </a:r>
            <a:r>
              <a:rPr lang="en-US" sz="1600" dirty="0" smtClean="0"/>
              <a:t>                    </a:t>
            </a:r>
            <a:br>
              <a:rPr lang="en-US" sz="1600" dirty="0" smtClean="0"/>
            </a:br>
            <a:endParaRPr lang="en-US" sz="1600" dirty="0"/>
          </a:p>
        </p:txBody>
      </p:sp>
      <p:pic>
        <p:nvPicPr>
          <p:cNvPr id="1026" name="Picture 2" descr="Image result for protist kingdo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2222" y="3247054"/>
            <a:ext cx="6515169" cy="210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28307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8131" y="1130269"/>
            <a:ext cx="7511143" cy="5262979"/>
          </a:xfrm>
          <a:prstGeom prst="rect">
            <a:avLst/>
          </a:prstGeom>
          <a:noFill/>
        </p:spPr>
        <p:txBody>
          <a:bodyPr wrap="square" rtlCol="0">
            <a:spAutoFit/>
          </a:bodyPr>
          <a:lstStyle/>
          <a:p>
            <a:endParaRPr lang="en-US" sz="2800" b="1" dirty="0" smtClean="0"/>
          </a:p>
          <a:p>
            <a:r>
              <a:rPr lang="en-US" sz="2800" b="1" dirty="0" err="1" smtClean="0">
                <a:solidFill>
                  <a:schemeClr val="bg1">
                    <a:lumMod val="95000"/>
                    <a:lumOff val="5000"/>
                  </a:schemeClr>
                </a:solidFill>
              </a:rPr>
              <a:t>Protist</a:t>
            </a:r>
            <a:r>
              <a:rPr lang="en-US" sz="2800" b="1" dirty="0" smtClean="0">
                <a:solidFill>
                  <a:schemeClr val="bg1">
                    <a:lumMod val="95000"/>
                    <a:lumOff val="5000"/>
                  </a:schemeClr>
                </a:solidFill>
              </a:rPr>
              <a:t>- </a:t>
            </a:r>
            <a:r>
              <a:rPr lang="en-US" sz="2800" dirty="0" smtClean="0">
                <a:solidFill>
                  <a:schemeClr val="bg1">
                    <a:lumMod val="95000"/>
                    <a:lumOff val="5000"/>
                  </a:schemeClr>
                </a:solidFill>
              </a:rPr>
              <a:t>kingdom of organisms that are one or many-celled, live in moist or wet surroundings, are </a:t>
            </a:r>
            <a:r>
              <a:rPr lang="en-US" sz="2800" dirty="0" err="1" smtClean="0">
                <a:solidFill>
                  <a:schemeClr val="bg1">
                    <a:lumMod val="95000"/>
                    <a:lumOff val="5000"/>
                  </a:schemeClr>
                </a:solidFill>
              </a:rPr>
              <a:t>eurkaryotioc</a:t>
            </a:r>
            <a:r>
              <a:rPr lang="en-US" sz="2800" dirty="0" smtClean="0">
                <a:solidFill>
                  <a:schemeClr val="bg1">
                    <a:lumMod val="95000"/>
                    <a:lumOff val="5000"/>
                  </a:schemeClr>
                </a:solidFill>
              </a:rPr>
              <a:t> (have a nucleus and organelles).</a:t>
            </a:r>
          </a:p>
          <a:p>
            <a:endParaRPr lang="en-US" sz="2800" dirty="0">
              <a:solidFill>
                <a:schemeClr val="bg1">
                  <a:lumMod val="95000"/>
                  <a:lumOff val="5000"/>
                </a:schemeClr>
              </a:solidFill>
            </a:endParaRPr>
          </a:p>
          <a:p>
            <a:pPr marL="342900" indent="-342900">
              <a:buFontTx/>
              <a:buChar char="-"/>
            </a:pPr>
            <a:r>
              <a:rPr lang="en-US" sz="2800" dirty="0" smtClean="0">
                <a:solidFill>
                  <a:schemeClr val="bg1">
                    <a:lumMod val="95000"/>
                    <a:lumOff val="5000"/>
                  </a:schemeClr>
                </a:solidFill>
              </a:rPr>
              <a:t>All protists have eukaryotic cells that have a nucleus  and other internal, membrane- bound structures.</a:t>
            </a:r>
          </a:p>
          <a:p>
            <a:pPr marL="342900" indent="-342900">
              <a:buFontTx/>
              <a:buChar char="-"/>
            </a:pPr>
            <a:r>
              <a:rPr lang="en-US" sz="2800" dirty="0" smtClean="0">
                <a:solidFill>
                  <a:schemeClr val="bg1">
                    <a:lumMod val="95000"/>
                    <a:lumOff val="5000"/>
                  </a:schemeClr>
                </a:solidFill>
              </a:rPr>
              <a:t>Some protist are plant-like.</a:t>
            </a:r>
          </a:p>
          <a:p>
            <a:pPr marL="342900" indent="-342900">
              <a:buFontTx/>
              <a:buChar char="-"/>
            </a:pPr>
            <a:r>
              <a:rPr lang="en-US" sz="2800" dirty="0" smtClean="0">
                <a:solidFill>
                  <a:schemeClr val="bg1">
                    <a:lumMod val="95000"/>
                    <a:lumOff val="5000"/>
                  </a:schemeClr>
                </a:solidFill>
              </a:rPr>
              <a:t>They contain chlorophyll and make their own food.</a:t>
            </a:r>
          </a:p>
          <a:p>
            <a:r>
              <a:rPr lang="en-US" sz="2800" b="1" dirty="0" smtClean="0"/>
              <a:t>  </a:t>
            </a:r>
            <a:endParaRPr lang="en-US" sz="2800" b="1" dirty="0"/>
          </a:p>
        </p:txBody>
      </p:sp>
    </p:spTree>
    <p:extLst>
      <p:ext uri="{BB962C8B-B14F-4D97-AF65-F5344CB8AC3E}">
        <p14:creationId xmlns:p14="http://schemas.microsoft.com/office/powerpoint/2010/main" val="4254633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428" y="0"/>
            <a:ext cx="9215798" cy="5970865"/>
          </a:xfrm>
          <a:prstGeom prst="rect">
            <a:avLst/>
          </a:prstGeom>
          <a:noFill/>
        </p:spPr>
        <p:txBody>
          <a:bodyPr wrap="square" rtlCol="0">
            <a:spAutoFit/>
          </a:bodyPr>
          <a:lstStyle/>
          <a:p>
            <a:pPr algn="ctr"/>
            <a:endParaRPr lang="en-US" sz="2800" dirty="0" smtClean="0">
              <a:solidFill>
                <a:schemeClr val="bg1">
                  <a:lumMod val="95000"/>
                  <a:lumOff val="5000"/>
                </a:schemeClr>
              </a:solidFill>
            </a:endParaRPr>
          </a:p>
          <a:p>
            <a:pPr algn="ctr"/>
            <a:r>
              <a:rPr lang="en-US" sz="4800" b="1" u="sng" dirty="0" smtClean="0">
                <a:solidFill>
                  <a:schemeClr val="bg1">
                    <a:lumMod val="95000"/>
                    <a:lumOff val="5000"/>
                  </a:schemeClr>
                </a:solidFill>
              </a:rPr>
              <a:t>Plantlike Protist</a:t>
            </a:r>
          </a:p>
          <a:p>
            <a:pPr algn="ctr"/>
            <a:endParaRPr lang="en-US" sz="2800" dirty="0">
              <a:solidFill>
                <a:schemeClr val="bg1">
                  <a:lumMod val="95000"/>
                  <a:lumOff val="5000"/>
                </a:schemeClr>
              </a:solidFill>
            </a:endParaRPr>
          </a:p>
          <a:p>
            <a:r>
              <a:rPr lang="en-US" sz="2800" b="1" dirty="0" smtClean="0">
                <a:solidFill>
                  <a:schemeClr val="bg1">
                    <a:lumMod val="95000"/>
                    <a:lumOff val="5000"/>
                  </a:schemeClr>
                </a:solidFill>
              </a:rPr>
              <a:t>Algae- </a:t>
            </a:r>
            <a:r>
              <a:rPr lang="en-US" sz="2800" dirty="0" smtClean="0">
                <a:solidFill>
                  <a:schemeClr val="bg1">
                    <a:lumMod val="95000"/>
                    <a:lumOff val="5000"/>
                  </a:schemeClr>
                </a:solidFill>
              </a:rPr>
              <a:t>is a plant like protist.</a:t>
            </a:r>
            <a:endParaRPr lang="en-US" sz="2800" b="1" dirty="0" smtClean="0">
              <a:solidFill>
                <a:schemeClr val="bg1">
                  <a:lumMod val="95000"/>
                  <a:lumOff val="5000"/>
                </a:schemeClr>
              </a:solidFill>
            </a:endParaRPr>
          </a:p>
          <a:p>
            <a:pPr marL="285750" indent="-285750">
              <a:buFontTx/>
              <a:buChar char="-"/>
            </a:pPr>
            <a:r>
              <a:rPr lang="en-US" sz="2800" dirty="0" smtClean="0">
                <a:solidFill>
                  <a:schemeClr val="bg1">
                    <a:lumMod val="95000"/>
                    <a:lumOff val="5000"/>
                  </a:schemeClr>
                </a:solidFill>
              </a:rPr>
              <a:t>Protists in this group are called plant like because, like plants, they contain the pigment chlorophyll in chloroplasts and can make their own food.</a:t>
            </a:r>
          </a:p>
          <a:p>
            <a:pPr marL="285750" indent="-285750">
              <a:buFontTx/>
              <a:buChar char="-"/>
            </a:pPr>
            <a:r>
              <a:rPr lang="en-US" sz="2800" dirty="0" smtClean="0">
                <a:solidFill>
                  <a:schemeClr val="bg1">
                    <a:lumMod val="95000"/>
                    <a:lumOff val="5000"/>
                  </a:schemeClr>
                </a:solidFill>
              </a:rPr>
              <a:t>Even though all algae have chlorophyll, not all of them look green.</a:t>
            </a:r>
          </a:p>
          <a:p>
            <a:pPr marL="285750" indent="-285750">
              <a:buFontTx/>
              <a:buChar char="-"/>
            </a:pPr>
            <a:r>
              <a:rPr lang="en-US" sz="2800" dirty="0" smtClean="0">
                <a:solidFill>
                  <a:schemeClr val="bg1">
                    <a:lumMod val="95000"/>
                    <a:lumOff val="5000"/>
                  </a:schemeClr>
                </a:solidFill>
              </a:rPr>
              <a:t>Algae is important in the environment because it produces oxygen as a result of photosynthesis</a:t>
            </a:r>
          </a:p>
          <a:p>
            <a:endParaRPr lang="en-US" dirty="0" smtClean="0"/>
          </a:p>
          <a:p>
            <a:endParaRPr lang="en-US" dirty="0"/>
          </a:p>
          <a:p>
            <a:endParaRPr lang="en-US" b="1" dirty="0"/>
          </a:p>
        </p:txBody>
      </p:sp>
    </p:spTree>
    <p:extLst>
      <p:ext uri="{BB962C8B-B14F-4D97-AF65-F5344CB8AC3E}">
        <p14:creationId xmlns:p14="http://schemas.microsoft.com/office/powerpoint/2010/main" val="302237307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8842" y="654249"/>
            <a:ext cx="6559421" cy="584775"/>
          </a:xfrm>
          <a:prstGeom prst="rect">
            <a:avLst/>
          </a:prstGeom>
          <a:noFill/>
        </p:spPr>
        <p:txBody>
          <a:bodyPr wrap="square" rtlCol="0">
            <a:spAutoFit/>
          </a:bodyPr>
          <a:lstStyle/>
          <a:p>
            <a:pPr algn="ctr"/>
            <a:r>
              <a:rPr lang="en-US" sz="3200" b="1" u="sng" dirty="0" smtClean="0">
                <a:solidFill>
                  <a:schemeClr val="bg1">
                    <a:lumMod val="95000"/>
                    <a:lumOff val="5000"/>
                  </a:schemeClr>
                </a:solidFill>
              </a:rPr>
              <a:t>Types of Algae</a:t>
            </a:r>
            <a:endParaRPr lang="en-US" sz="3200" b="1" u="sng" dirty="0">
              <a:solidFill>
                <a:schemeClr val="bg1">
                  <a:lumMod val="95000"/>
                  <a:lumOff val="5000"/>
                </a:schemeClr>
              </a:solidFill>
            </a:endParaRPr>
          </a:p>
        </p:txBody>
      </p:sp>
      <p:sp>
        <p:nvSpPr>
          <p:cNvPr id="3" name="TextBox 2"/>
          <p:cNvSpPr txBox="1"/>
          <p:nvPr/>
        </p:nvSpPr>
        <p:spPr>
          <a:xfrm>
            <a:off x="1688842" y="2104903"/>
            <a:ext cx="7389845" cy="3508653"/>
          </a:xfrm>
          <a:prstGeom prst="rect">
            <a:avLst/>
          </a:prstGeom>
          <a:noFill/>
        </p:spPr>
        <p:txBody>
          <a:bodyPr wrap="square" rtlCol="0">
            <a:spAutoFit/>
          </a:bodyPr>
          <a:lstStyle/>
          <a:p>
            <a:r>
              <a:rPr lang="en-US" sz="2800" dirty="0" smtClean="0">
                <a:solidFill>
                  <a:schemeClr val="bg1">
                    <a:lumMod val="95000"/>
                    <a:lumOff val="5000"/>
                  </a:schemeClr>
                </a:solidFill>
              </a:rPr>
              <a:t>-</a:t>
            </a:r>
            <a:r>
              <a:rPr lang="en-US" dirty="0" smtClean="0"/>
              <a:t>  </a:t>
            </a:r>
            <a:r>
              <a:rPr lang="en-US" sz="2800" dirty="0" smtClean="0">
                <a:solidFill>
                  <a:schemeClr val="bg1">
                    <a:lumMod val="95000"/>
                    <a:lumOff val="5000"/>
                  </a:schemeClr>
                </a:solidFill>
              </a:rPr>
              <a:t> Diatoms</a:t>
            </a:r>
          </a:p>
          <a:p>
            <a:r>
              <a:rPr lang="en-US" sz="2800" dirty="0" smtClean="0">
                <a:solidFill>
                  <a:schemeClr val="bg1">
                    <a:lumMod val="95000"/>
                    <a:lumOff val="5000"/>
                  </a:schemeClr>
                </a:solidFill>
              </a:rPr>
              <a:t>-  </a:t>
            </a:r>
            <a:r>
              <a:rPr lang="en-US" sz="2800" dirty="0" err="1" smtClean="0">
                <a:solidFill>
                  <a:schemeClr val="bg1">
                    <a:lumMod val="95000"/>
                    <a:lumOff val="5000"/>
                  </a:schemeClr>
                </a:solidFill>
              </a:rPr>
              <a:t>Dinoflagellates</a:t>
            </a:r>
            <a:endParaRPr lang="en-US" sz="2800" dirty="0" smtClean="0">
              <a:solidFill>
                <a:schemeClr val="bg1">
                  <a:lumMod val="95000"/>
                  <a:lumOff val="5000"/>
                </a:schemeClr>
              </a:solidFill>
            </a:endParaRPr>
          </a:p>
          <a:p>
            <a:pPr marL="285750" indent="-285750">
              <a:buFontTx/>
              <a:buChar char="-"/>
            </a:pPr>
            <a:r>
              <a:rPr lang="en-US" sz="2800" dirty="0" smtClean="0">
                <a:solidFill>
                  <a:schemeClr val="bg1">
                    <a:lumMod val="95000"/>
                    <a:lumOff val="5000"/>
                  </a:schemeClr>
                </a:solidFill>
              </a:rPr>
              <a:t>Euglenoids</a:t>
            </a:r>
          </a:p>
          <a:p>
            <a:pPr marL="285750" indent="-285750">
              <a:buFontTx/>
              <a:buChar char="-"/>
            </a:pPr>
            <a:r>
              <a:rPr lang="en-US" sz="2800" dirty="0" smtClean="0">
                <a:solidFill>
                  <a:schemeClr val="bg1">
                    <a:lumMod val="95000"/>
                    <a:lumOff val="5000"/>
                  </a:schemeClr>
                </a:solidFill>
              </a:rPr>
              <a:t>Red Algae</a:t>
            </a:r>
          </a:p>
          <a:p>
            <a:pPr marL="285750" indent="-285750">
              <a:buFontTx/>
              <a:buChar char="-"/>
            </a:pPr>
            <a:r>
              <a:rPr lang="en-US" sz="2800" dirty="0" smtClean="0">
                <a:solidFill>
                  <a:schemeClr val="bg1">
                    <a:lumMod val="95000"/>
                    <a:lumOff val="5000"/>
                  </a:schemeClr>
                </a:solidFill>
              </a:rPr>
              <a:t>Green Algae</a:t>
            </a:r>
          </a:p>
          <a:p>
            <a:pPr marL="285750" indent="-285750">
              <a:buFontTx/>
              <a:buChar char="-"/>
            </a:pPr>
            <a:r>
              <a:rPr lang="en-US" sz="2800" dirty="0" smtClean="0">
                <a:solidFill>
                  <a:schemeClr val="bg1">
                    <a:lumMod val="95000"/>
                    <a:lumOff val="5000"/>
                  </a:schemeClr>
                </a:solidFill>
              </a:rPr>
              <a:t>Brown Algae</a:t>
            </a:r>
          </a:p>
          <a:p>
            <a:endParaRPr lang="en-US" dirty="0" smtClean="0"/>
          </a:p>
          <a:p>
            <a:pPr marL="285750" indent="-285750">
              <a:buFontTx/>
              <a:buChar char="-"/>
            </a:pPr>
            <a:endParaRPr lang="en-US" dirty="0" smtClean="0"/>
          </a:p>
          <a:p>
            <a:pPr marL="285750" indent="-285750">
              <a:buFontTx/>
              <a:buChar char="-"/>
            </a:pPr>
            <a:endParaRPr lang="en-US" dirty="0" smtClean="0"/>
          </a:p>
        </p:txBody>
      </p:sp>
    </p:spTree>
    <p:extLst>
      <p:ext uri="{BB962C8B-B14F-4D97-AF65-F5344CB8AC3E}">
        <p14:creationId xmlns:p14="http://schemas.microsoft.com/office/powerpoint/2010/main" val="142988789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5424" y="455303"/>
            <a:ext cx="5393093" cy="646331"/>
          </a:xfrm>
          <a:prstGeom prst="rect">
            <a:avLst/>
          </a:prstGeom>
          <a:noFill/>
        </p:spPr>
        <p:txBody>
          <a:bodyPr wrap="square" rtlCol="0">
            <a:spAutoFit/>
          </a:bodyPr>
          <a:lstStyle/>
          <a:p>
            <a:r>
              <a:rPr lang="en-US" sz="3600" dirty="0" smtClean="0"/>
              <a:t>Examples of a diatoms</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4913" y="1413667"/>
            <a:ext cx="1694343" cy="1694343"/>
          </a:xfrm>
          <a:prstGeom prst="rect">
            <a:avLst/>
          </a:prstGeom>
        </p:spPr>
      </p:pic>
      <p:sp>
        <p:nvSpPr>
          <p:cNvPr id="5" name="TextBox 4"/>
          <p:cNvSpPr txBox="1"/>
          <p:nvPr/>
        </p:nvSpPr>
        <p:spPr>
          <a:xfrm>
            <a:off x="1947963" y="3225399"/>
            <a:ext cx="7249885" cy="3416320"/>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t>Diatoms</a:t>
            </a:r>
            <a:r>
              <a:rPr lang="en-US" sz="2400" dirty="0" smtClean="0"/>
              <a:t>- algae that have a golden-brown pigment that covers up the green chlorophyll and are covered by glass like boxes that form deep layers when they die.</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Diatoms </a:t>
            </a:r>
            <a:r>
              <a:rPr lang="en-US" sz="2400" dirty="0"/>
              <a:t>are a major group of algae, and are among the most common types of phytoplankton. Diatoms are unicellular, although they can form colonies in the shape of filaments or ribbons, fans, zigzags, or stars.</a:t>
            </a:r>
          </a:p>
        </p:txBody>
      </p:sp>
      <p:pic>
        <p:nvPicPr>
          <p:cNvPr id="2050" name="Picture 2" descr="Image result for examples of diato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069" y="1413666"/>
            <a:ext cx="1999427" cy="1694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9269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55006" y="115086"/>
            <a:ext cx="7464490" cy="923330"/>
          </a:xfrm>
          <a:prstGeom prst="rect">
            <a:avLst/>
          </a:prstGeom>
          <a:noFill/>
        </p:spPr>
        <p:txBody>
          <a:bodyPr wrap="square" rtlCol="0">
            <a:spAutoFit/>
          </a:bodyPr>
          <a:lstStyle/>
          <a:p>
            <a:r>
              <a:rPr lang="en-US" sz="5400" b="1" u="sng" dirty="0" smtClean="0">
                <a:solidFill>
                  <a:schemeClr val="bg1"/>
                </a:solidFill>
              </a:rPr>
              <a:t>Dinoflagellates</a:t>
            </a:r>
            <a:endParaRPr lang="en-US" sz="5400" b="1" u="sng" dirty="0">
              <a:solidFill>
                <a:schemeClr val="bg1"/>
              </a:solidFill>
            </a:endParaRPr>
          </a:p>
        </p:txBody>
      </p:sp>
      <p:pic>
        <p:nvPicPr>
          <p:cNvPr id="3074" name="Picture 2" descr="Image result for dinoflagell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8034" y="1888950"/>
            <a:ext cx="4310558" cy="16568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23600" y="1759823"/>
            <a:ext cx="6674434" cy="3108543"/>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solidFill>
                  <a:schemeClr val="bg1"/>
                </a:solidFill>
              </a:rPr>
              <a:t>Dinoflagellates</a:t>
            </a:r>
            <a:r>
              <a:rPr lang="en-US" sz="2800" dirty="0" smtClean="0">
                <a:solidFill>
                  <a:schemeClr val="bg1"/>
                </a:solidFill>
              </a:rPr>
              <a:t>-which means “spinning flagellates.”</a:t>
            </a:r>
          </a:p>
          <a:p>
            <a:r>
              <a:rPr lang="en-US" sz="2800" dirty="0">
                <a:solidFill>
                  <a:schemeClr val="bg1"/>
                </a:solidFill>
              </a:rPr>
              <a:t> </a:t>
            </a:r>
            <a:r>
              <a:rPr lang="en-US" sz="2800" dirty="0" smtClean="0">
                <a:solidFill>
                  <a:schemeClr val="bg1"/>
                </a:solidFill>
              </a:rPr>
              <a:t>-Dinoflagellates have two flagella.</a:t>
            </a:r>
          </a:p>
          <a:p>
            <a:pPr marL="457200" indent="-457200">
              <a:buFont typeface="Arial" panose="020B0604020202020204" pitchFamily="34" charset="0"/>
              <a:buChar char="•"/>
            </a:pPr>
            <a:r>
              <a:rPr lang="en-US" sz="2800" b="1" dirty="0" smtClean="0">
                <a:solidFill>
                  <a:schemeClr val="bg1"/>
                </a:solidFill>
              </a:rPr>
              <a:t>Flagellum</a:t>
            </a:r>
            <a:r>
              <a:rPr lang="en-US" sz="2800" dirty="0" smtClean="0">
                <a:solidFill>
                  <a:schemeClr val="bg1"/>
                </a:solidFill>
              </a:rPr>
              <a:t>-</a:t>
            </a:r>
            <a:r>
              <a:rPr lang="en-US" sz="2800" dirty="0">
                <a:solidFill>
                  <a:schemeClr val="bg1"/>
                </a:solidFill>
              </a:rPr>
              <a:t> </a:t>
            </a:r>
            <a:r>
              <a:rPr lang="en-US" sz="2800" dirty="0" smtClean="0">
                <a:solidFill>
                  <a:schemeClr val="bg1"/>
                </a:solidFill>
              </a:rPr>
              <a:t>(long, thin, whip-like structures) used for movement.</a:t>
            </a:r>
          </a:p>
          <a:p>
            <a:pPr marL="457200" indent="-457200">
              <a:buFont typeface="Arial" panose="020B0604020202020204" pitchFamily="34" charset="0"/>
              <a:buChar char="•"/>
            </a:pPr>
            <a:r>
              <a:rPr lang="en-US" sz="2800" b="1" dirty="0" smtClean="0">
                <a:solidFill>
                  <a:schemeClr val="bg1"/>
                </a:solidFill>
              </a:rPr>
              <a:t>Fire algae- </a:t>
            </a:r>
            <a:r>
              <a:rPr lang="en-US" sz="2800" dirty="0" smtClean="0">
                <a:solidFill>
                  <a:schemeClr val="bg1"/>
                </a:solidFill>
              </a:rPr>
              <a:t>dinoflagellates that produce a chemical that glows in the night.</a:t>
            </a:r>
            <a:endParaRPr lang="en-US" sz="2800" dirty="0">
              <a:solidFill>
                <a:schemeClr val="bg1"/>
              </a:solidFill>
            </a:endParaRPr>
          </a:p>
        </p:txBody>
      </p:sp>
      <p:pic>
        <p:nvPicPr>
          <p:cNvPr id="3080" name="Picture 8" descr="Image result for fire alga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569" y="4514273"/>
            <a:ext cx="4741853" cy="215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12382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65387" y="349662"/>
            <a:ext cx="3797559" cy="769441"/>
          </a:xfrm>
          <a:prstGeom prst="rect">
            <a:avLst/>
          </a:prstGeom>
          <a:noFill/>
        </p:spPr>
        <p:txBody>
          <a:bodyPr wrap="square" rtlCol="0">
            <a:spAutoFit/>
          </a:bodyPr>
          <a:lstStyle/>
          <a:p>
            <a:r>
              <a:rPr lang="en-US" sz="4400" b="1" u="sng" dirty="0" smtClean="0">
                <a:solidFill>
                  <a:schemeClr val="bg1"/>
                </a:solidFill>
              </a:rPr>
              <a:t>Euglenoids</a:t>
            </a:r>
            <a:endParaRPr lang="en-US" sz="4400" b="1" u="sng" dirty="0">
              <a:solidFill>
                <a:schemeClr val="bg1"/>
              </a:solidFill>
            </a:endParaRPr>
          </a:p>
        </p:txBody>
      </p:sp>
      <p:pic>
        <p:nvPicPr>
          <p:cNvPr id="4098" name="Picture 2" descr="Image result for eugleno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3276" y="4724458"/>
            <a:ext cx="3817528" cy="19087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5058" y="1545981"/>
            <a:ext cx="8369560" cy="3816429"/>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solidFill>
                  <a:schemeClr val="bg1"/>
                </a:solidFill>
              </a:rPr>
              <a:t>Euglenoids- </a:t>
            </a:r>
            <a:r>
              <a:rPr lang="en-US" sz="2800" dirty="0" smtClean="0">
                <a:solidFill>
                  <a:schemeClr val="bg1"/>
                </a:solidFill>
              </a:rPr>
              <a:t>protists that have characteristics of both plants and animals. Ex. (Euglena)</a:t>
            </a:r>
          </a:p>
          <a:p>
            <a:pPr marL="457200" indent="-457200">
              <a:buFont typeface="Arial" panose="020B0604020202020204" pitchFamily="34" charset="0"/>
              <a:buChar char="•"/>
            </a:pPr>
            <a:r>
              <a:rPr lang="en-US" sz="2800" dirty="0" smtClean="0">
                <a:solidFill>
                  <a:schemeClr val="bg1"/>
                </a:solidFill>
              </a:rPr>
              <a:t>Many </a:t>
            </a:r>
            <a:r>
              <a:rPr lang="en-US" sz="2800" dirty="0" smtClean="0">
                <a:solidFill>
                  <a:schemeClr val="bg1"/>
                </a:solidFill>
              </a:rPr>
              <a:t>of these one-celled algae have chloroplasts, but some do not.</a:t>
            </a:r>
          </a:p>
          <a:p>
            <a:pPr marL="457200" indent="-457200">
              <a:buFont typeface="Arial" panose="020B0604020202020204" pitchFamily="34" charset="0"/>
              <a:buChar char="•"/>
            </a:pPr>
            <a:r>
              <a:rPr lang="en-US" sz="2800" b="1" dirty="0">
                <a:solidFill>
                  <a:schemeClr val="bg1"/>
                </a:solidFill>
              </a:rPr>
              <a:t> </a:t>
            </a:r>
            <a:r>
              <a:rPr lang="en-US" sz="2800" dirty="0" smtClean="0">
                <a:solidFill>
                  <a:schemeClr val="bg1"/>
                </a:solidFill>
              </a:rPr>
              <a:t>Those </a:t>
            </a:r>
            <a:r>
              <a:rPr lang="en-US" sz="2800" dirty="0" smtClean="0">
                <a:solidFill>
                  <a:schemeClr val="bg1"/>
                </a:solidFill>
              </a:rPr>
              <a:t>with chloroplast, like Euglena, can produce their own food.</a:t>
            </a:r>
          </a:p>
          <a:p>
            <a:pPr marL="457200" indent="-457200">
              <a:buFont typeface="Arial" panose="020B0604020202020204" pitchFamily="34" charset="0"/>
              <a:buChar char="•"/>
            </a:pPr>
            <a:r>
              <a:rPr lang="en-US" sz="2800" dirty="0" smtClean="0">
                <a:solidFill>
                  <a:schemeClr val="bg1"/>
                </a:solidFill>
              </a:rPr>
              <a:t>However</a:t>
            </a:r>
            <a:r>
              <a:rPr lang="en-US" sz="2800" dirty="0" smtClean="0">
                <a:solidFill>
                  <a:schemeClr val="bg1"/>
                </a:solidFill>
              </a:rPr>
              <a:t>, when light is not present, Euglena can feed on bacteria and other protist.</a:t>
            </a:r>
          </a:p>
          <a:p>
            <a:endParaRPr lang="en-US" b="1" dirty="0"/>
          </a:p>
        </p:txBody>
      </p:sp>
    </p:spTree>
    <p:extLst>
      <p:ext uri="{BB962C8B-B14F-4D97-AF65-F5344CB8AC3E}">
        <p14:creationId xmlns:p14="http://schemas.microsoft.com/office/powerpoint/2010/main" val="344751026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6104" y="410661"/>
            <a:ext cx="4170784" cy="830997"/>
          </a:xfrm>
          <a:prstGeom prst="rect">
            <a:avLst/>
          </a:prstGeom>
          <a:noFill/>
        </p:spPr>
        <p:txBody>
          <a:bodyPr wrap="square" rtlCol="0">
            <a:spAutoFit/>
          </a:bodyPr>
          <a:lstStyle/>
          <a:p>
            <a:r>
              <a:rPr lang="en-US" sz="4800" b="1" u="sng" dirty="0" smtClean="0">
                <a:solidFill>
                  <a:schemeClr val="bg1"/>
                </a:solidFill>
              </a:rPr>
              <a:t>Red Algae</a:t>
            </a:r>
            <a:endParaRPr lang="en-US" sz="4800" b="1" u="sng" dirty="0">
              <a:solidFill>
                <a:schemeClr val="bg1"/>
              </a:solidFill>
            </a:endParaRPr>
          </a:p>
        </p:txBody>
      </p:sp>
      <p:pic>
        <p:nvPicPr>
          <p:cNvPr id="1026" name="Picture 2" descr="Image result for red alga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0826" y="3880024"/>
            <a:ext cx="4293675" cy="23465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6071" y="1844114"/>
            <a:ext cx="7165910"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rPr>
              <a:t>Most </a:t>
            </a:r>
            <a:r>
              <a:rPr lang="en-US" sz="2800" dirty="0" smtClean="0">
                <a:solidFill>
                  <a:schemeClr val="bg1"/>
                </a:solidFill>
              </a:rPr>
              <a:t>red algae are many-celled and along with the many-celled brown and green algae, sometimes referred to as seaweed</a:t>
            </a:r>
            <a:r>
              <a:rPr lang="en-US" sz="2800" dirty="0" smtClean="0">
                <a:solidFill>
                  <a:schemeClr val="bg1"/>
                </a:solidFill>
              </a:rPr>
              <a:t>.</a:t>
            </a:r>
          </a:p>
          <a:p>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Some </a:t>
            </a:r>
            <a:r>
              <a:rPr lang="en-US" sz="2800" dirty="0" smtClean="0">
                <a:solidFill>
                  <a:schemeClr val="bg1"/>
                </a:solidFill>
              </a:rPr>
              <a:t>species of red algae can live up to 200m deep in the ocean</a:t>
            </a:r>
            <a:r>
              <a:rPr lang="en-US" sz="2800" dirty="0" smtClean="0">
                <a:solidFill>
                  <a:schemeClr val="bg1"/>
                </a:solidFill>
              </a:rPr>
              <a:t>.</a:t>
            </a:r>
          </a:p>
          <a:p>
            <a:endParaRPr lang="en-US" sz="2800" dirty="0" smtClean="0">
              <a:solidFill>
                <a:schemeClr val="bg1"/>
              </a:solidFill>
            </a:endParaRPr>
          </a:p>
          <a:p>
            <a:pPr marL="457200" indent="-457200">
              <a:buFont typeface="Arial" panose="020B0604020202020204" pitchFamily="34" charset="0"/>
              <a:buChar char="•"/>
            </a:pPr>
            <a:r>
              <a:rPr lang="en-US" sz="2800" dirty="0" smtClean="0">
                <a:solidFill>
                  <a:schemeClr val="bg1"/>
                </a:solidFill>
              </a:rPr>
              <a:t> </a:t>
            </a:r>
            <a:r>
              <a:rPr lang="en-US" sz="2800" dirty="0" smtClean="0">
                <a:solidFill>
                  <a:schemeClr val="bg1"/>
                </a:solidFill>
              </a:rPr>
              <a:t>That is as long as 2 football fields</a:t>
            </a:r>
            <a:r>
              <a:rPr lang="en-US"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467069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480</TotalTime>
  <Words>637</Words>
  <Application>Microsoft Office PowerPoint</Application>
  <PresentationFormat>Widescreen</PresentationFormat>
  <Paragraphs>76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Trebuchet MS</vt:lpstr>
      <vt:lpstr>Tw Cen MT</vt:lpstr>
      <vt:lpstr>Circuit</vt:lpstr>
      <vt:lpstr>Chapter 8 section 1</vt:lpstr>
      <vt:lpstr>                    Protist kingdom            - As different as they appear, all of these                                                             organisms belong to one Kingdom.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section 1</dc:title>
  <dc:creator>croteach</dc:creator>
  <cp:lastModifiedBy>bdbearden</cp:lastModifiedBy>
  <cp:revision>20</cp:revision>
  <dcterms:created xsi:type="dcterms:W3CDTF">2016-10-04T13:26:40Z</dcterms:created>
  <dcterms:modified xsi:type="dcterms:W3CDTF">2017-08-18T15:03:33Z</dcterms:modified>
</cp:coreProperties>
</file>